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C3505A-5AD3-437B-AD4F-0BBC51F52D79}" v="719" dt="2024-08-11T14:08:51.256"/>
    <p1510:client id="{32EB3361-E555-4257-91D5-5D9E49328156}" v="1996" dt="2024-08-11T19:55:43.975"/>
    <p1510:client id="{5237C10F-A451-42BC-8383-DD0C2AFEE763}" v="643" dt="2024-08-11T17:40:18.441"/>
    <p1510:client id="{B3957223-2375-45E9-99A8-1B9EBCDF1F36}" v="372" dt="2024-08-10T18:21:54.832"/>
    <p1510:client id="{E443B728-0628-4B3A-8A34-4F863E0A37BB}" v="555" dt="2024-08-10T22:38:10.556"/>
    <p1510:client id="{EC51189F-AD8F-4784-AC27-DCC074ACCB10}" v="828" dt="2024-08-11T16:46:40.7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8/11/2024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99609" y="679731"/>
            <a:ext cx="4171994" cy="3736540"/>
          </a:xfrm>
        </p:spPr>
        <p:txBody>
          <a:bodyPr>
            <a:normAutofit/>
          </a:bodyPr>
          <a:lstStyle/>
          <a:p>
            <a:pPr algn="l"/>
            <a:r>
              <a:rPr lang="en-US" b="1" i="1" dirty="0">
                <a:latin typeface="Trebuchet MS"/>
              </a:rPr>
              <a:t>CACHE BANK APP</a:t>
            </a:r>
          </a:p>
        </p:txBody>
      </p:sp>
      <p:sp>
        <p:nvSpPr>
          <p:cNvPr id="3" name="Subtitle 2"/>
          <p:cNvSpPr>
            <a:spLocks noGrp="1"/>
          </p:cNvSpPr>
          <p:nvPr>
            <p:ph type="subTitle" idx="1"/>
          </p:nvPr>
        </p:nvSpPr>
        <p:spPr>
          <a:xfrm>
            <a:off x="599609" y="4685288"/>
            <a:ext cx="4171994" cy="1035781"/>
          </a:xfrm>
        </p:spPr>
        <p:txBody>
          <a:bodyPr vert="horz" lIns="91440" tIns="45720" rIns="91440" bIns="45720" rtlCol="0" anchor="t">
            <a:normAutofit/>
          </a:bodyPr>
          <a:lstStyle/>
          <a:p>
            <a:pPr algn="l"/>
            <a:r>
              <a:rPr lang="en-US" b="1" i="1" dirty="0">
                <a:latin typeface="Trebuchet MS"/>
              </a:rPr>
              <a:t>The Clever Place to keep your 'Cache'</a:t>
            </a:r>
          </a:p>
        </p:txBody>
      </p:sp>
      <p:grpSp>
        <p:nvGrpSpPr>
          <p:cNvPr id="11" name="Group 1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2" name="Straight Connector 1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gnifying glass showing decling performance">
            <a:extLst>
              <a:ext uri="{FF2B5EF4-FFF2-40B4-BE49-F238E27FC236}">
                <a16:creationId xmlns:a16="http://schemas.microsoft.com/office/drawing/2014/main" id="{398A9CCA-4E78-8255-AEEF-B8D56BBD474D}"/>
              </a:ext>
            </a:extLst>
          </p:cNvPr>
          <p:cNvPicPr>
            <a:picLocks noChangeAspect="1"/>
          </p:cNvPicPr>
          <p:nvPr/>
        </p:nvPicPr>
        <p:blipFill>
          <a:blip r:embed="rId2"/>
          <a:stretch>
            <a:fillRect/>
          </a:stretch>
        </p:blipFill>
        <p:spPr>
          <a:xfrm>
            <a:off x="5640572" y="1501765"/>
            <a:ext cx="5608830" cy="3743894"/>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3F7D07-15AF-F78F-08B8-317C559FBE8B}"/>
              </a:ext>
            </a:extLst>
          </p:cNvPr>
          <p:cNvSpPr>
            <a:spLocks noGrp="1"/>
          </p:cNvSpPr>
          <p:nvPr>
            <p:ph type="title"/>
          </p:nvPr>
        </p:nvSpPr>
        <p:spPr>
          <a:xfrm>
            <a:off x="603384" y="238539"/>
            <a:ext cx="11008223" cy="909253"/>
          </a:xfrm>
        </p:spPr>
        <p:txBody>
          <a:bodyPr anchor="b">
            <a:normAutofit/>
          </a:bodyPr>
          <a:lstStyle/>
          <a:p>
            <a:r>
              <a:rPr lang="en-US" sz="4000" b="1">
                <a:latin typeface="Trebuchet MS"/>
              </a:rPr>
              <a:t>Introduction</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E611B13-17D3-E951-F243-FC2B09868B28}"/>
              </a:ext>
            </a:extLst>
          </p:cNvPr>
          <p:cNvSpPr>
            <a:spLocks noGrp="1"/>
          </p:cNvSpPr>
          <p:nvPr>
            <p:ph idx="1"/>
          </p:nvPr>
        </p:nvSpPr>
        <p:spPr>
          <a:xfrm>
            <a:off x="572493" y="2071316"/>
            <a:ext cx="6713552" cy="4119172"/>
          </a:xfrm>
        </p:spPr>
        <p:txBody>
          <a:bodyPr vert="horz" lIns="91440" tIns="45720" rIns="91440" bIns="45720" rtlCol="0" anchor="t">
            <a:normAutofit lnSpcReduction="10000"/>
          </a:bodyPr>
          <a:lstStyle/>
          <a:p>
            <a:r>
              <a:rPr lang="en-US" sz="2200">
                <a:latin typeface="Trebuchet MS"/>
              </a:rPr>
              <a:t>Good day, I am Imraan Adams, an aspiring software developer. </a:t>
            </a:r>
            <a:endParaRPr lang="en-US"/>
          </a:p>
          <a:p>
            <a:r>
              <a:rPr lang="en-US" sz="2200">
                <a:latin typeface="Trebuchet MS"/>
              </a:rPr>
              <a:t>The project I present is a business landing page called 'Cache Bank'. A landing page designed for banking and useful for software developers. The objective is to create a seamless and user friendly banking interface, wherein clients can sign up and manage their personal finances, with regards to their banking institution. The 'tech stack' consists of HTML, CSS, JavaScript and Tailwind framework. The Cache Bank setup allows for easy </a:t>
            </a:r>
            <a:r>
              <a:rPr lang="en-US" sz="2200" err="1">
                <a:latin typeface="Trebuchet MS"/>
              </a:rPr>
              <a:t>accessibilty</a:t>
            </a:r>
            <a:r>
              <a:rPr lang="en-US" sz="2200">
                <a:latin typeface="Trebuchet MS"/>
              </a:rPr>
              <a:t>, changes and adaptations that could be made to allow for easy collaboration between different  organizations.</a:t>
            </a:r>
            <a:endParaRPr lang="en-US"/>
          </a:p>
          <a:p>
            <a:endParaRPr lang="en-US" sz="2200"/>
          </a:p>
        </p:txBody>
      </p:sp>
      <p:pic>
        <p:nvPicPr>
          <p:cNvPr id="4" name="Picture 3" descr="Magnifying glass showing decling performance">
            <a:extLst>
              <a:ext uri="{FF2B5EF4-FFF2-40B4-BE49-F238E27FC236}">
                <a16:creationId xmlns:a16="http://schemas.microsoft.com/office/drawing/2014/main" id="{E9C8701C-CBAA-6298-C3BB-AB31E95D5AEC}"/>
              </a:ext>
            </a:extLst>
          </p:cNvPr>
          <p:cNvPicPr>
            <a:picLocks noChangeAspect="1"/>
          </p:cNvPicPr>
          <p:nvPr/>
        </p:nvPicPr>
        <p:blipFill>
          <a:blip r:embed="rId2"/>
          <a:srcRect l="1422" r="34362" b="2"/>
          <a:stretch/>
        </p:blipFill>
        <p:spPr>
          <a:xfrm>
            <a:off x="7675658" y="2093976"/>
            <a:ext cx="3941064" cy="4096512"/>
          </a:xfrm>
          <a:prstGeom prst="rect">
            <a:avLst/>
          </a:prstGeom>
        </p:spPr>
      </p:pic>
    </p:spTree>
    <p:extLst>
      <p:ext uri="{BB962C8B-B14F-4D97-AF65-F5344CB8AC3E}">
        <p14:creationId xmlns:p14="http://schemas.microsoft.com/office/powerpoint/2010/main" val="564354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D9946-5D3D-22C9-C99A-B1EEE42E4FA5}"/>
              </a:ext>
            </a:extLst>
          </p:cNvPr>
          <p:cNvSpPr>
            <a:spLocks noGrp="1"/>
          </p:cNvSpPr>
          <p:nvPr>
            <p:ph type="title"/>
          </p:nvPr>
        </p:nvSpPr>
        <p:spPr>
          <a:xfrm>
            <a:off x="572493" y="144754"/>
            <a:ext cx="11030243" cy="1235123"/>
          </a:xfrm>
        </p:spPr>
        <p:txBody>
          <a:bodyPr anchor="b">
            <a:normAutofit/>
          </a:bodyPr>
          <a:lstStyle/>
          <a:p>
            <a:r>
              <a:rPr lang="en-US" sz="4000" b="1">
                <a:latin typeface="Trebuchet MS"/>
              </a:rPr>
              <a:t>Component 1- Project setup and Responsive Navigation</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69EC19-4976-2C23-9BC9-714C994650DF}"/>
              </a:ext>
            </a:extLst>
          </p:cNvPr>
          <p:cNvSpPr>
            <a:spLocks noGrp="1"/>
          </p:cNvSpPr>
          <p:nvPr>
            <p:ph idx="1"/>
          </p:nvPr>
        </p:nvSpPr>
        <p:spPr>
          <a:xfrm>
            <a:off x="572493" y="2071316"/>
            <a:ext cx="6713552" cy="4119172"/>
          </a:xfrm>
        </p:spPr>
        <p:txBody>
          <a:bodyPr vert="horz" lIns="91440" tIns="45720" rIns="91440" bIns="45720" rtlCol="0" anchor="t">
            <a:normAutofit/>
          </a:bodyPr>
          <a:lstStyle/>
          <a:p>
            <a:r>
              <a:rPr lang="en-US" sz="2000">
                <a:latin typeface="Trebuchet MS"/>
                <a:ea typeface="+mn-lt"/>
                <a:cs typeface="+mn-lt"/>
              </a:rPr>
              <a:t>The </a:t>
            </a:r>
            <a:r>
              <a:rPr lang="en-US" sz="2000" err="1">
                <a:latin typeface="Trebuchet MS"/>
                <a:ea typeface="+mn-lt"/>
                <a:cs typeface="+mn-lt"/>
              </a:rPr>
              <a:t>bussiness</a:t>
            </a:r>
            <a:r>
              <a:rPr lang="en-US" sz="2000">
                <a:latin typeface="Trebuchet MS"/>
                <a:ea typeface="+mn-lt"/>
                <a:cs typeface="+mn-lt"/>
              </a:rPr>
              <a:t> landing page is intuitive and user-friendly due to the  prioritization of mobile design approach. This strategy ensures that visitors/clients accessing the page, regardless of the device they are using, can navigate and engage with it with ease.</a:t>
            </a:r>
            <a:r>
              <a:rPr lang="en-US" sz="2000">
                <a:latin typeface="Trebuchet MS"/>
              </a:rPr>
              <a:t> As a result this leads to better user engagement, increased viewers and a more successful design overall.</a:t>
            </a:r>
          </a:p>
          <a:p>
            <a:r>
              <a:rPr lang="en-US" sz="2000">
                <a:latin typeface="Trebuchet MS"/>
              </a:rPr>
              <a:t>The main HTML semantics used are 'headers', 'body' and 'footer.' Within these html components we used '</a:t>
            </a:r>
            <a:r>
              <a:rPr lang="en-US" sz="2000" err="1">
                <a:latin typeface="Trebuchet MS"/>
              </a:rPr>
              <a:t>divs</a:t>
            </a:r>
            <a:r>
              <a:rPr lang="en-US" sz="2000">
                <a:latin typeface="Trebuchet MS"/>
              </a:rPr>
              <a:t>'. This is mainly for defining the presentation and for easy layout and structural build of the landing page. Its serves as container for HTML elements allowing for easy CSS styling while also grouping blocks of code</a:t>
            </a:r>
            <a:endParaRPr lang="en-US" sz="2000">
              <a:latin typeface="Consolas"/>
            </a:endParaRPr>
          </a:p>
          <a:p>
            <a:endParaRPr lang="en-US" sz="1700">
              <a:latin typeface="Trebuchet MS"/>
            </a:endParaRPr>
          </a:p>
          <a:p>
            <a:endParaRPr lang="en-US" sz="1700"/>
          </a:p>
        </p:txBody>
      </p:sp>
      <p:pic>
        <p:nvPicPr>
          <p:cNvPr id="5" name="Picture 4" descr="Female friends texting with cell phones in cafe">
            <a:extLst>
              <a:ext uri="{FF2B5EF4-FFF2-40B4-BE49-F238E27FC236}">
                <a16:creationId xmlns:a16="http://schemas.microsoft.com/office/drawing/2014/main" id="{0E09DBC6-44A1-8C0F-E155-E4A0F207672E}"/>
              </a:ext>
            </a:extLst>
          </p:cNvPr>
          <p:cNvPicPr>
            <a:picLocks noChangeAspect="1"/>
          </p:cNvPicPr>
          <p:nvPr/>
        </p:nvPicPr>
        <p:blipFill>
          <a:blip r:embed="rId2"/>
          <a:srcRect l="3142" r="32642" b="2"/>
          <a:stretch/>
        </p:blipFill>
        <p:spPr>
          <a:xfrm>
            <a:off x="7675658" y="2093976"/>
            <a:ext cx="3941064" cy="4096512"/>
          </a:xfrm>
          <a:prstGeom prst="rect">
            <a:avLst/>
          </a:prstGeom>
        </p:spPr>
      </p:pic>
    </p:spTree>
    <p:extLst>
      <p:ext uri="{BB962C8B-B14F-4D97-AF65-F5344CB8AC3E}">
        <p14:creationId xmlns:p14="http://schemas.microsoft.com/office/powerpoint/2010/main" val="84503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9B699-57F6-BB13-BA89-750099931400}"/>
              </a:ext>
            </a:extLst>
          </p:cNvPr>
          <p:cNvSpPr>
            <a:spLocks noGrp="1"/>
          </p:cNvSpPr>
          <p:nvPr>
            <p:ph type="title"/>
          </p:nvPr>
        </p:nvSpPr>
        <p:spPr>
          <a:xfrm>
            <a:off x="541601" y="114971"/>
            <a:ext cx="11008223" cy="1063713"/>
          </a:xfrm>
        </p:spPr>
        <p:txBody>
          <a:bodyPr anchor="b">
            <a:normAutofit/>
          </a:bodyPr>
          <a:lstStyle/>
          <a:p>
            <a:r>
              <a:rPr lang="en-US" sz="4000" b="1">
                <a:latin typeface="Trebuchet MS"/>
              </a:rPr>
              <a:t>Component 2 - Hero And </a:t>
            </a:r>
            <a:r>
              <a:rPr lang="en-US" sz="4000" b="1" err="1">
                <a:latin typeface="Trebuchet MS"/>
              </a:rPr>
              <a:t>Endorsments</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40E97F-300D-B8B9-47BF-A10AD98A80A5}"/>
              </a:ext>
            </a:extLst>
          </p:cNvPr>
          <p:cNvSpPr>
            <a:spLocks noGrp="1"/>
          </p:cNvSpPr>
          <p:nvPr>
            <p:ph idx="1"/>
          </p:nvPr>
        </p:nvSpPr>
        <p:spPr>
          <a:xfrm>
            <a:off x="387143" y="1710911"/>
            <a:ext cx="6898902" cy="4603144"/>
          </a:xfrm>
        </p:spPr>
        <p:txBody>
          <a:bodyPr vert="horz" lIns="91440" tIns="45720" rIns="91440" bIns="45720" rtlCol="0" anchor="t">
            <a:noAutofit/>
          </a:bodyPr>
          <a:lstStyle/>
          <a:p>
            <a:endParaRPr lang="en-US" sz="1200">
              <a:latin typeface="Trebuchet MS"/>
              <a:ea typeface="+mn-lt"/>
              <a:cs typeface="+mn-lt"/>
            </a:endParaRPr>
          </a:p>
          <a:p>
            <a:r>
              <a:rPr lang="en-US" sz="1600">
                <a:latin typeface="Trebuchet MS"/>
                <a:ea typeface="+mn-lt"/>
                <a:cs typeface="+mn-lt"/>
              </a:rPr>
              <a:t>Brands endorsements such as Nike, Amazon and Steam are incorporated on the landing page which shows a strong relationship between Cache Bank and well known established brands. This allows for strategic portfolio expansion as well as exploring different markets and reach different audiences and further solidifies Cache Bank credibility. </a:t>
            </a:r>
          </a:p>
          <a:p>
            <a:r>
              <a:rPr lang="en-US" sz="1600">
                <a:latin typeface="Trebuchet MS"/>
                <a:ea typeface="+mn-lt"/>
                <a:cs typeface="+mn-lt"/>
              </a:rPr>
              <a:t>The landing page also incorporates a Call to Action (CTA) which serves as a guiding utensil for users, steering them towards making a decision or taking a desired action regarding Cache banking. An allocated "sign up" and "discord" button plays a vital role in enhancing user experience and driving conversions.</a:t>
            </a:r>
          </a:p>
          <a:p>
            <a:r>
              <a:rPr lang="en-US" sz="1600">
                <a:latin typeface="Trebuchet MS"/>
                <a:ea typeface="+mn-lt"/>
                <a:cs typeface="+mn-lt"/>
              </a:rPr>
              <a:t>Tailwind CSS, a utility-first approach, provides a wide set of utility classes that can be directly applied to the HTML elements. This frame work was used to create the "Hero" and CTA section. The layout uses Tailwind utility classes such as grid columns and grid flex to create a visually appealing, well-</a:t>
            </a:r>
            <a:r>
              <a:rPr lang="en-US" sz="1600" err="1">
                <a:latin typeface="Trebuchet MS"/>
                <a:ea typeface="+mn-lt"/>
                <a:cs typeface="+mn-lt"/>
              </a:rPr>
              <a:t>alligned</a:t>
            </a:r>
            <a:r>
              <a:rPr lang="en-US" sz="1600">
                <a:latin typeface="Trebuchet MS"/>
                <a:ea typeface="+mn-lt"/>
                <a:cs typeface="+mn-lt"/>
              </a:rPr>
              <a:t>, responsive and simple 'Hero' section.  </a:t>
            </a:r>
            <a:r>
              <a:rPr lang="en-US" sz="1600" err="1">
                <a:latin typeface="Trebuchet MS"/>
                <a:ea typeface="+mn-lt"/>
                <a:cs typeface="+mn-lt"/>
              </a:rPr>
              <a:t>Ultimatley</a:t>
            </a:r>
            <a:r>
              <a:rPr lang="en-US" sz="1600">
                <a:latin typeface="Trebuchet MS"/>
                <a:ea typeface="+mn-lt"/>
                <a:cs typeface="+mn-lt"/>
              </a:rPr>
              <a:t> the tailwind utilities used allow for a good responsive and visually appealing design from desktop to mobile.</a:t>
            </a:r>
            <a:endParaRPr lang="en-US" sz="1600">
              <a:latin typeface="Trebuchet MS"/>
            </a:endParaRPr>
          </a:p>
          <a:p>
            <a:endParaRPr lang="en-US" sz="1200"/>
          </a:p>
        </p:txBody>
      </p:sp>
      <p:pic>
        <p:nvPicPr>
          <p:cNvPr id="5" name="Picture 4" descr="Holding hands">
            <a:extLst>
              <a:ext uri="{FF2B5EF4-FFF2-40B4-BE49-F238E27FC236}">
                <a16:creationId xmlns:a16="http://schemas.microsoft.com/office/drawing/2014/main" id="{57924876-D8B0-B00A-12CE-F082AFFA41D0}"/>
              </a:ext>
            </a:extLst>
          </p:cNvPr>
          <p:cNvPicPr>
            <a:picLocks noChangeAspect="1"/>
          </p:cNvPicPr>
          <p:nvPr/>
        </p:nvPicPr>
        <p:blipFill>
          <a:blip r:embed="rId2"/>
          <a:srcRect l="18432" r="17352" b="2"/>
          <a:stretch/>
        </p:blipFill>
        <p:spPr>
          <a:xfrm>
            <a:off x="7675658" y="2093976"/>
            <a:ext cx="3941064" cy="4096512"/>
          </a:xfrm>
          <a:prstGeom prst="rect">
            <a:avLst/>
          </a:prstGeom>
        </p:spPr>
      </p:pic>
    </p:spTree>
    <p:extLst>
      <p:ext uri="{BB962C8B-B14F-4D97-AF65-F5344CB8AC3E}">
        <p14:creationId xmlns:p14="http://schemas.microsoft.com/office/powerpoint/2010/main" val="1167311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BF1BE8-09F4-7E79-90B2-E2F4ADC3594B}"/>
              </a:ext>
            </a:extLst>
          </p:cNvPr>
          <p:cNvSpPr>
            <a:spLocks noGrp="1"/>
          </p:cNvSpPr>
          <p:nvPr>
            <p:ph type="title"/>
          </p:nvPr>
        </p:nvSpPr>
        <p:spPr>
          <a:xfrm>
            <a:off x="582790" y="1703"/>
            <a:ext cx="10956736" cy="1125495"/>
          </a:xfrm>
        </p:spPr>
        <p:txBody>
          <a:bodyPr anchor="b">
            <a:normAutofit/>
          </a:bodyPr>
          <a:lstStyle/>
          <a:p>
            <a:r>
              <a:rPr lang="en-US" sz="4000" b="1">
                <a:latin typeface="Trebuchet MS"/>
              </a:rPr>
              <a:t>Component 3 - Features</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AEDA5D-8970-4189-A4BA-AFBDBDB55F63}"/>
              </a:ext>
            </a:extLst>
          </p:cNvPr>
          <p:cNvSpPr>
            <a:spLocks noGrp="1"/>
          </p:cNvSpPr>
          <p:nvPr>
            <p:ph idx="1"/>
          </p:nvPr>
        </p:nvSpPr>
        <p:spPr>
          <a:xfrm>
            <a:off x="582790" y="2081613"/>
            <a:ext cx="6703255" cy="4325118"/>
          </a:xfrm>
        </p:spPr>
        <p:txBody>
          <a:bodyPr vert="horz" lIns="91440" tIns="45720" rIns="91440" bIns="45720" rtlCol="0" anchor="t">
            <a:noAutofit/>
          </a:bodyPr>
          <a:lstStyle/>
          <a:p>
            <a:pPr marL="0" indent="0">
              <a:buNone/>
            </a:pPr>
            <a:endParaRPr lang="en-US" sz="1800">
              <a:latin typeface="Trebuchet MS"/>
            </a:endParaRPr>
          </a:p>
          <a:p>
            <a:r>
              <a:rPr lang="en-US" sz="1800">
                <a:latin typeface="Trebuchet MS"/>
              </a:rPr>
              <a:t>The use of CSS Flexbox and Grid is used to create a responsive "features" section that adapts to different screen sizes. Flexbox is a powerful layout model that allows the landing page to be flexible and responsive. This solidifies the UI of "Cache Bank" landing page across all platforms making the "Cach Bank" features" easily accessible.</a:t>
            </a:r>
          </a:p>
          <a:p>
            <a:r>
              <a:rPr lang="en-US" sz="1800">
                <a:latin typeface="Trebuchet MS"/>
              </a:rPr>
              <a:t>The role of Accessible Rich Internet Application (ARIA) is  incorporated as well. It is a 'specification' that defines how we should design interactive features on websites/ landing pages, and also discusses how to make them accessible. This method helps to inform screen readers what type of visual feature (e.g. a tab list with multiple tabs) something is. Thus when screen readers interact with it, they can accurately describe it to users</a:t>
            </a:r>
          </a:p>
          <a:p>
            <a:endParaRPr lang="en-US" sz="2000"/>
          </a:p>
        </p:txBody>
      </p:sp>
      <p:pic>
        <p:nvPicPr>
          <p:cNvPr id="4" name="Picture 3" descr="CPU with binary numbers and blueprint">
            <a:extLst>
              <a:ext uri="{FF2B5EF4-FFF2-40B4-BE49-F238E27FC236}">
                <a16:creationId xmlns:a16="http://schemas.microsoft.com/office/drawing/2014/main" id="{78BE1C73-44A8-359B-85F7-4CA99FCA0911}"/>
              </a:ext>
            </a:extLst>
          </p:cNvPr>
          <p:cNvPicPr>
            <a:picLocks noChangeAspect="1"/>
          </p:cNvPicPr>
          <p:nvPr/>
        </p:nvPicPr>
        <p:blipFill>
          <a:blip r:embed="rId2"/>
          <a:srcRect l="25411" r="20474" b="2"/>
          <a:stretch/>
        </p:blipFill>
        <p:spPr>
          <a:xfrm>
            <a:off x="7675658" y="2093976"/>
            <a:ext cx="3941064" cy="4096512"/>
          </a:xfrm>
          <a:prstGeom prst="rect">
            <a:avLst/>
          </a:prstGeom>
        </p:spPr>
      </p:pic>
    </p:spTree>
    <p:extLst>
      <p:ext uri="{BB962C8B-B14F-4D97-AF65-F5344CB8AC3E}">
        <p14:creationId xmlns:p14="http://schemas.microsoft.com/office/powerpoint/2010/main" val="1639271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C3AD383-57F4-4559-11A1-E6748842A0B3}"/>
              </a:ext>
            </a:extLst>
          </p:cNvPr>
          <p:cNvSpPr>
            <a:spLocks noGrp="1"/>
          </p:cNvSpPr>
          <p:nvPr>
            <p:ph type="title"/>
          </p:nvPr>
        </p:nvSpPr>
        <p:spPr>
          <a:xfrm>
            <a:off x="551899" y="238539"/>
            <a:ext cx="11059708" cy="1022524"/>
          </a:xfrm>
        </p:spPr>
        <p:txBody>
          <a:bodyPr anchor="b">
            <a:normAutofit/>
          </a:bodyPr>
          <a:lstStyle/>
          <a:p>
            <a:r>
              <a:rPr lang="en-US" sz="4000" b="1">
                <a:latin typeface="Trebuchet MS"/>
              </a:rPr>
              <a:t>Component 4 – "Stats And Getting Started"</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5F1950-E5EB-4530-1BC2-536F7AAC2DC5}"/>
              </a:ext>
            </a:extLst>
          </p:cNvPr>
          <p:cNvSpPr>
            <a:spLocks noGrp="1"/>
          </p:cNvSpPr>
          <p:nvPr>
            <p:ph idx="1"/>
          </p:nvPr>
        </p:nvSpPr>
        <p:spPr>
          <a:xfrm>
            <a:off x="407737" y="1885965"/>
            <a:ext cx="7022470" cy="4520765"/>
          </a:xfrm>
        </p:spPr>
        <p:txBody>
          <a:bodyPr vert="horz" lIns="91440" tIns="45720" rIns="91440" bIns="45720" rtlCol="0" anchor="t">
            <a:noAutofit/>
          </a:bodyPr>
          <a:lstStyle/>
          <a:p>
            <a:pPr marL="0" indent="0">
              <a:lnSpc>
                <a:spcPct val="70000"/>
              </a:lnSpc>
              <a:buNone/>
            </a:pPr>
            <a:endParaRPr lang="en-US" sz="1500">
              <a:latin typeface="Trebuchet MS"/>
            </a:endParaRPr>
          </a:p>
          <a:p>
            <a:r>
              <a:rPr lang="en-US" sz="1800">
                <a:latin typeface="Trebuchet MS"/>
                <a:ea typeface="+mn-lt"/>
                <a:cs typeface="+mn-lt"/>
              </a:rPr>
              <a:t>The design of the “Getting Started” section is meant to guide users on engaging with services. The guides used provide assistance regarding context, instructions, and interactive tutorials when joining Cache Bank. The aim is to help users understand and navigate the Cash bank platform, while completing essential administrative tasks such as signing up and account registration.  </a:t>
            </a:r>
            <a:r>
              <a:rPr lang="en-US" sz="1800" err="1">
                <a:latin typeface="Trebuchet MS"/>
                <a:ea typeface="+mn-lt"/>
                <a:cs typeface="+mn-lt"/>
              </a:rPr>
              <a:t>Utimately</a:t>
            </a:r>
            <a:r>
              <a:rPr lang="en-US" sz="1800">
                <a:latin typeface="Trebuchet MS"/>
                <a:ea typeface="+mn-lt"/>
                <a:cs typeface="+mn-lt"/>
              </a:rPr>
              <a:t> the getting started section is a user guide to the Cache Bank product, its core features, instructions for setup.</a:t>
            </a:r>
          </a:p>
          <a:p>
            <a:r>
              <a:rPr lang="en-US" sz="1800">
                <a:latin typeface="Trebuchet MS"/>
                <a:ea typeface="+mn-lt"/>
                <a:cs typeface="+mn-lt"/>
              </a:rPr>
              <a:t>The CSS used for the 'Getting Started' section again uses grid and flex columns .The 'animated statistics counter' layout is also designed using flex columns. However </a:t>
            </a:r>
            <a:r>
              <a:rPr lang="en-US" sz="1800" err="1">
                <a:latin typeface="Trebuchet MS"/>
                <a:ea typeface="+mn-lt"/>
                <a:cs typeface="+mn-lt"/>
              </a:rPr>
              <a:t>javascript</a:t>
            </a:r>
            <a:r>
              <a:rPr lang="en-US" sz="1800">
                <a:latin typeface="Trebuchet MS"/>
                <a:ea typeface="+mn-lt"/>
                <a:cs typeface="+mn-lt"/>
              </a:rPr>
              <a:t> along with the increment counter is used to animate the stats counter' upon scrolling into view, highlighting important number data that is visually appealing, informative and provides affirmation for the user.</a:t>
            </a:r>
            <a:endParaRPr lang="en-US" sz="1800">
              <a:latin typeface="Trebuchet MS"/>
            </a:endParaRPr>
          </a:p>
        </p:txBody>
      </p:sp>
      <p:pic>
        <p:nvPicPr>
          <p:cNvPr id="2" name="Picture 1" descr="Woman reading a book">
            <a:extLst>
              <a:ext uri="{FF2B5EF4-FFF2-40B4-BE49-F238E27FC236}">
                <a16:creationId xmlns:a16="http://schemas.microsoft.com/office/drawing/2014/main" id="{4BCECE5C-564B-06E8-AA07-8FEDB8335D84}"/>
              </a:ext>
            </a:extLst>
          </p:cNvPr>
          <p:cNvPicPr>
            <a:picLocks noChangeAspect="1"/>
          </p:cNvPicPr>
          <p:nvPr/>
        </p:nvPicPr>
        <p:blipFill>
          <a:blip r:embed="rId2"/>
          <a:srcRect l="20839" r="14945" b="2"/>
          <a:stretch/>
        </p:blipFill>
        <p:spPr>
          <a:xfrm>
            <a:off x="7675658" y="2093976"/>
            <a:ext cx="3941064" cy="4096512"/>
          </a:xfrm>
          <a:prstGeom prst="rect">
            <a:avLst/>
          </a:prstGeom>
        </p:spPr>
      </p:pic>
    </p:spTree>
    <p:extLst>
      <p:ext uri="{BB962C8B-B14F-4D97-AF65-F5344CB8AC3E}">
        <p14:creationId xmlns:p14="http://schemas.microsoft.com/office/powerpoint/2010/main" val="313634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0443A-D26C-B791-601E-9788C6A350FE}"/>
              </a:ext>
            </a:extLst>
          </p:cNvPr>
          <p:cNvSpPr>
            <a:spLocks noGrp="1"/>
          </p:cNvSpPr>
          <p:nvPr>
            <p:ph type="title"/>
          </p:nvPr>
        </p:nvSpPr>
        <p:spPr>
          <a:xfrm>
            <a:off x="418034" y="238539"/>
            <a:ext cx="11193573" cy="1043118"/>
          </a:xfrm>
        </p:spPr>
        <p:txBody>
          <a:bodyPr anchor="b">
            <a:normAutofit/>
          </a:bodyPr>
          <a:lstStyle/>
          <a:p>
            <a:r>
              <a:rPr lang="en-US" sz="4000" b="1" dirty="0">
                <a:latin typeface="Trebuchet MS"/>
              </a:rPr>
              <a:t>Component 5 – Contact and Footer</a:t>
            </a:r>
            <a:endParaRPr lang="en-US" sz="4000" b="1" dirty="0"/>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DB91F5-BF5C-1CB6-7D20-09E88BDD7BA8}"/>
              </a:ext>
            </a:extLst>
          </p:cNvPr>
          <p:cNvSpPr>
            <a:spLocks noGrp="1"/>
          </p:cNvSpPr>
          <p:nvPr>
            <p:ph idx="1"/>
          </p:nvPr>
        </p:nvSpPr>
        <p:spPr>
          <a:xfrm>
            <a:off x="418034" y="1978641"/>
            <a:ext cx="7251862" cy="4645125"/>
          </a:xfrm>
        </p:spPr>
        <p:txBody>
          <a:bodyPr vert="horz" lIns="91440" tIns="45720" rIns="91440" bIns="45720" rtlCol="0" anchor="t">
            <a:normAutofit fontScale="92500" lnSpcReduction="10000"/>
          </a:bodyPr>
          <a:lstStyle/>
          <a:p>
            <a:pPr marL="0" indent="0">
              <a:buNone/>
            </a:pPr>
            <a:r>
              <a:rPr lang="en-US" sz="700" dirty="0">
                <a:latin typeface="Trebuchet MS"/>
              </a:rPr>
              <a:t>-</a:t>
            </a:r>
            <a:endParaRPr lang="en-US" dirty="0"/>
          </a:p>
          <a:p>
            <a:pPr marL="0" indent="0">
              <a:buNone/>
            </a:pPr>
            <a:r>
              <a:rPr lang="en-US" sz="2000" dirty="0">
                <a:latin typeface="Trebuchet MS"/>
              </a:rPr>
              <a:t>The contact and footer is designed to add visual consistency which aligns with the overall site design and branding. An example is the typography, </a:t>
            </a:r>
            <a:r>
              <a:rPr lang="en-US" sz="2000" err="1">
                <a:latin typeface="Trebuchet MS"/>
              </a:rPr>
              <a:t>colours</a:t>
            </a:r>
            <a:r>
              <a:rPr lang="en-US" sz="2000" dirty="0">
                <a:latin typeface="Trebuchet MS"/>
              </a:rPr>
              <a:t> and font, all of which compliments and matches the Cache Bank landing pages full aesthetic. The simple footer design is also created to be easily </a:t>
            </a:r>
            <a:r>
              <a:rPr lang="en-US" sz="2000" err="1">
                <a:latin typeface="Trebuchet MS"/>
              </a:rPr>
              <a:t>reponsive</a:t>
            </a:r>
            <a:r>
              <a:rPr lang="en-US" sz="2000" dirty="0">
                <a:latin typeface="Trebuchet MS"/>
              </a:rPr>
              <a:t> and adapt to different device sizes making the added social links, location and contact blocks easy to find.</a:t>
            </a:r>
          </a:p>
          <a:p>
            <a:pPr marL="0" indent="0">
              <a:buNone/>
            </a:pPr>
            <a:r>
              <a:rPr lang="en-US" sz="2000" dirty="0">
                <a:latin typeface="Trebuchet MS"/>
              </a:rPr>
              <a:t>The contact section is created using utility classes such as flex column and grid, which again allows for simple navigation and </a:t>
            </a:r>
            <a:r>
              <a:rPr lang="en-US" sz="2000" err="1">
                <a:latin typeface="Trebuchet MS"/>
              </a:rPr>
              <a:t>responsivness</a:t>
            </a:r>
            <a:r>
              <a:rPr lang="en-US" sz="2000" dirty="0">
                <a:latin typeface="Trebuchet MS"/>
              </a:rPr>
              <a:t> across all platforms. The contact section is implemented for easy form validation for the user.</a:t>
            </a:r>
          </a:p>
          <a:p>
            <a:pPr marL="0" indent="0">
              <a:buNone/>
            </a:pPr>
            <a:r>
              <a:rPr lang="en-US" sz="2000" dirty="0">
                <a:latin typeface="Trebuchet MS"/>
              </a:rPr>
              <a:t>Within the footer copyright notice is included for protecting the Cache Bank landing page </a:t>
            </a:r>
            <a:r>
              <a:rPr lang="en-US" sz="2000" err="1">
                <a:latin typeface="Trebuchet MS"/>
              </a:rPr>
              <a:t>content.The</a:t>
            </a:r>
            <a:r>
              <a:rPr lang="en-US" sz="2000" dirty="0">
                <a:latin typeface="Trebuchet MS"/>
              </a:rPr>
              <a:t> footer consist of social links twitter, </a:t>
            </a:r>
            <a:r>
              <a:rPr lang="en-US" sz="2000" err="1">
                <a:latin typeface="Trebuchet MS"/>
              </a:rPr>
              <a:t>facebook</a:t>
            </a:r>
            <a:r>
              <a:rPr lang="en-US" sz="2000" dirty="0">
                <a:latin typeface="Trebuchet MS"/>
              </a:rPr>
              <a:t>, </a:t>
            </a:r>
            <a:r>
              <a:rPr lang="en-US" sz="2000" err="1">
                <a:latin typeface="Trebuchet MS"/>
              </a:rPr>
              <a:t>linkedin</a:t>
            </a:r>
            <a:r>
              <a:rPr lang="en-US" sz="2000" dirty="0">
                <a:latin typeface="Trebuchet MS"/>
              </a:rPr>
              <a:t> and </a:t>
            </a:r>
            <a:r>
              <a:rPr lang="en-US" sz="2000" err="1">
                <a:latin typeface="Trebuchet MS"/>
              </a:rPr>
              <a:t>instagram</a:t>
            </a:r>
            <a:r>
              <a:rPr lang="en-US" sz="2000" dirty="0">
                <a:latin typeface="Trebuchet MS"/>
              </a:rPr>
              <a:t> for information and content regarding Cache Bank. As well as well as </a:t>
            </a:r>
            <a:r>
              <a:rPr lang="en-US" sz="2000" err="1">
                <a:latin typeface="Trebuchet MS"/>
              </a:rPr>
              <a:t>copywright</a:t>
            </a:r>
            <a:r>
              <a:rPr lang="en-US" sz="2000" dirty="0">
                <a:latin typeface="Trebuchet MS"/>
              </a:rPr>
              <a:t> notice. Above the footer, Site map for location and contact info such as email and landline.</a:t>
            </a:r>
          </a:p>
          <a:p>
            <a:pPr marL="0" indent="0">
              <a:buNone/>
            </a:pPr>
            <a:endParaRPr lang="en-US" sz="1600" dirty="0">
              <a:latin typeface="Trebuchet MS"/>
            </a:endParaRPr>
          </a:p>
          <a:p>
            <a:pPr marL="0" indent="0">
              <a:buNone/>
            </a:pPr>
            <a:endParaRPr lang="en-US" sz="1600" dirty="0">
              <a:latin typeface="Trebuchet MS"/>
            </a:endParaRPr>
          </a:p>
          <a:p>
            <a:pPr marL="0" indent="0">
              <a:buNone/>
            </a:pPr>
            <a:endParaRPr lang="en-US" sz="700"/>
          </a:p>
          <a:p>
            <a:endParaRPr lang="en-US" sz="700"/>
          </a:p>
          <a:p>
            <a:endParaRPr lang="en-US" sz="700"/>
          </a:p>
          <a:p>
            <a:endParaRPr lang="en-US" sz="700"/>
          </a:p>
        </p:txBody>
      </p:sp>
      <p:pic>
        <p:nvPicPr>
          <p:cNvPr id="4" name="Picture 3" descr="Person holding we're open sign">
            <a:extLst>
              <a:ext uri="{FF2B5EF4-FFF2-40B4-BE49-F238E27FC236}">
                <a16:creationId xmlns:a16="http://schemas.microsoft.com/office/drawing/2014/main" id="{58267662-6F4F-6E89-5220-BBED3BD81044}"/>
              </a:ext>
            </a:extLst>
          </p:cNvPr>
          <p:cNvPicPr>
            <a:picLocks noChangeAspect="1"/>
          </p:cNvPicPr>
          <p:nvPr/>
        </p:nvPicPr>
        <p:blipFill>
          <a:blip r:embed="rId2"/>
          <a:srcRect l="19011" r="16773" b="2"/>
          <a:stretch/>
        </p:blipFill>
        <p:spPr>
          <a:xfrm>
            <a:off x="7675658" y="2093976"/>
            <a:ext cx="3941064" cy="4096512"/>
          </a:xfrm>
          <a:prstGeom prst="rect">
            <a:avLst/>
          </a:prstGeom>
        </p:spPr>
      </p:pic>
    </p:spTree>
    <p:extLst>
      <p:ext uri="{BB962C8B-B14F-4D97-AF65-F5344CB8AC3E}">
        <p14:creationId xmlns:p14="http://schemas.microsoft.com/office/powerpoint/2010/main" val="1187533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45200C-433C-1F4B-7A9F-E3F8D0C87A5D}"/>
              </a:ext>
            </a:extLst>
          </p:cNvPr>
          <p:cNvSpPr>
            <a:spLocks noGrp="1"/>
          </p:cNvSpPr>
          <p:nvPr>
            <p:ph type="title"/>
          </p:nvPr>
        </p:nvSpPr>
        <p:spPr>
          <a:xfrm>
            <a:off x="584216" y="238539"/>
            <a:ext cx="11018520" cy="1047554"/>
          </a:xfrm>
        </p:spPr>
        <p:txBody>
          <a:bodyPr anchor="b">
            <a:normAutofit/>
          </a:bodyPr>
          <a:lstStyle/>
          <a:p>
            <a:r>
              <a:rPr lang="en-US" sz="4000" b="1" dirty="0">
                <a:latin typeface="Trebuchet MS"/>
              </a:rPr>
              <a:t>Conclusion</a:t>
            </a:r>
            <a:endParaRPr lang="en-US" sz="4000" b="1" dirty="0"/>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1332AF-A1C6-9055-7AB2-8158E4E16AC8}"/>
              </a:ext>
            </a:extLst>
          </p:cNvPr>
          <p:cNvSpPr>
            <a:spLocks noGrp="1"/>
          </p:cNvSpPr>
          <p:nvPr>
            <p:ph idx="1"/>
          </p:nvPr>
        </p:nvSpPr>
        <p:spPr>
          <a:xfrm>
            <a:off x="572493" y="2071316"/>
            <a:ext cx="6713552" cy="4119172"/>
          </a:xfrm>
        </p:spPr>
        <p:txBody>
          <a:bodyPr vert="horz" lIns="91440" tIns="45720" rIns="91440" bIns="45720" rtlCol="0" anchor="t">
            <a:normAutofit/>
          </a:bodyPr>
          <a:lstStyle/>
          <a:p>
            <a:r>
              <a:rPr lang="en-US" sz="2200" dirty="0">
                <a:latin typeface="Trebuchet MS"/>
              </a:rPr>
              <a:t>In conclusion Cache Bank landing page is designed for simple and easy user interface. The Tech Stach used allows for easy </a:t>
            </a:r>
            <a:r>
              <a:rPr lang="en-US" sz="2200" dirty="0" err="1">
                <a:latin typeface="Trebuchet MS"/>
              </a:rPr>
              <a:t>adjusments</a:t>
            </a:r>
            <a:r>
              <a:rPr lang="en-US" sz="2200" dirty="0">
                <a:latin typeface="Trebuchet MS"/>
              </a:rPr>
              <a:t> and simple navigation </a:t>
            </a:r>
            <a:r>
              <a:rPr lang="en-US" sz="2200" dirty="0" err="1">
                <a:latin typeface="Trebuchet MS"/>
              </a:rPr>
              <a:t>throught</a:t>
            </a:r>
            <a:r>
              <a:rPr lang="en-US" sz="2200" dirty="0">
                <a:latin typeface="Trebuchet MS"/>
              </a:rPr>
              <a:t> the DOM and its structural design.</a:t>
            </a:r>
          </a:p>
          <a:p>
            <a:r>
              <a:rPr lang="en-US" sz="2200" dirty="0">
                <a:latin typeface="Trebuchet MS"/>
              </a:rPr>
              <a:t>Each component design is easily achieved using simple HTML </a:t>
            </a:r>
            <a:r>
              <a:rPr lang="en-US" sz="2200" dirty="0" err="1">
                <a:latin typeface="Trebuchet MS"/>
              </a:rPr>
              <a:t>symantics</a:t>
            </a:r>
            <a:r>
              <a:rPr lang="en-US" sz="2200" dirty="0">
                <a:latin typeface="Trebuchet MS"/>
              </a:rPr>
              <a:t> along with Tailwind utility first framework. As a result structural design of the Cache bank landing page is easily navigational via the user but also easily understandable for the developer.</a:t>
            </a:r>
          </a:p>
          <a:p>
            <a:endParaRPr lang="en-US" sz="2200"/>
          </a:p>
        </p:txBody>
      </p:sp>
      <p:pic>
        <p:nvPicPr>
          <p:cNvPr id="4" name="Picture 3" descr="Empty speech bubbles">
            <a:extLst>
              <a:ext uri="{FF2B5EF4-FFF2-40B4-BE49-F238E27FC236}">
                <a16:creationId xmlns:a16="http://schemas.microsoft.com/office/drawing/2014/main" id="{EC83520E-3F2F-DA05-6D9D-D33A66D7BAA5}"/>
              </a:ext>
            </a:extLst>
          </p:cNvPr>
          <p:cNvPicPr>
            <a:picLocks noChangeAspect="1"/>
          </p:cNvPicPr>
          <p:nvPr/>
        </p:nvPicPr>
        <p:blipFill>
          <a:blip r:embed="rId2"/>
          <a:srcRect l="22172" r="13612" b="2"/>
          <a:stretch/>
        </p:blipFill>
        <p:spPr>
          <a:xfrm>
            <a:off x="7675658" y="2093976"/>
            <a:ext cx="3941064" cy="4096512"/>
          </a:xfrm>
          <a:prstGeom prst="rect">
            <a:avLst/>
          </a:prstGeom>
        </p:spPr>
      </p:pic>
    </p:spTree>
    <p:extLst>
      <p:ext uri="{BB962C8B-B14F-4D97-AF65-F5344CB8AC3E}">
        <p14:creationId xmlns:p14="http://schemas.microsoft.com/office/powerpoint/2010/main" val="2226922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8</Slides>
  <Notes>0</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CACHE BANK APP</vt:lpstr>
      <vt:lpstr>Introduction</vt:lpstr>
      <vt:lpstr>Component 1- Project setup and Responsive Navigation</vt:lpstr>
      <vt:lpstr>Component 2 - Hero And Endorsments</vt:lpstr>
      <vt:lpstr>Component 3 - Features</vt:lpstr>
      <vt:lpstr>Component 4 – "Stats And Getting Started"</vt:lpstr>
      <vt:lpstr>Component 5 – Contact and Footer</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235</cp:revision>
  <dcterms:created xsi:type="dcterms:W3CDTF">2024-08-07T12:13:13Z</dcterms:created>
  <dcterms:modified xsi:type="dcterms:W3CDTF">2024-08-11T20:13:15Z</dcterms:modified>
</cp:coreProperties>
</file>